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57" r:id="rId4"/>
    <p:sldId id="258" r:id="rId5"/>
    <p:sldId id="259" r:id="rId6"/>
    <p:sldId id="263" r:id="rId7"/>
    <p:sldId id="269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5E4BF2-852C-6B39-ACCE-E46F5D073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E9BB7BB-64B5-1673-E99F-8B402A246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58767B-D263-DCF4-14FA-A2A2FAEC3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F4D-DD5A-4AA0-84F4-35C369D3B7D1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63911F-298D-A4C5-03E9-21B35C0B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632CA9-FC69-1469-2819-54224EE2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B6A-E5BB-40CD-8145-C7D5BEC9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1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3EF589-7149-8089-DF07-B67B9115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5885268-B0AE-D3AE-5EDB-9D55FF3EF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00BE4F-226B-FEDF-3374-AD2966B43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F4D-DD5A-4AA0-84F4-35C369D3B7D1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2529B7-08BA-57E4-C77D-9B7009A9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03EAC5-2D28-FC56-AF3D-3F75B97F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B6A-E5BB-40CD-8145-C7D5BEC9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3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7F20B8B-F444-1433-A9C5-A88FD46C6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A849AD9-9069-D1F0-786C-79E573D08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85DA65-2419-36DB-F535-D5AE11C01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F4D-DD5A-4AA0-84F4-35C369D3B7D1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0A377D-1551-74EB-04AB-7393B77A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A67A3A-981B-04DC-1E50-6BDCBE21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B6A-E5BB-40CD-8145-C7D5BEC9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7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13DE8C-06ED-2160-027D-52114E6D4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8D0420-EC76-2CD8-7DFE-E1D2CFF5A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873F1B-06DC-FC79-275D-A72C9763C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F4D-DD5A-4AA0-84F4-35C369D3B7D1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FBFE80-01EA-C24C-FF23-D006FE36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5FB333-4DCB-3573-1408-11EDC9AA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B6A-E5BB-40CD-8145-C7D5BEC9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4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A2442-B473-D32F-EE6E-9223B1F1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352CB6E-74E5-5C5F-5E7C-9CC611DF4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C915CF-CC77-4C5F-5ACF-43CA3CAA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F4D-DD5A-4AA0-84F4-35C369D3B7D1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846061-9CA4-B00A-44C0-511708F1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0B3FE5-18D2-11E2-BBB5-ABCCCCA9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B6A-E5BB-40CD-8145-C7D5BEC9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0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DD1BC8-473D-B95E-7740-36DCDA8C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4465F1-2D36-C8BE-DFBD-AA19E64B6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8AD7012-896F-5289-BC59-AFDF7F260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CA9E383-F71B-5A2F-1D58-E2C74904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F4D-DD5A-4AA0-84F4-35C369D3B7D1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B0A8966-9569-DBB9-6A4A-8D2840B1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3FDD022-815B-AE50-59D1-220B25973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B6A-E5BB-40CD-8145-C7D5BEC9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1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BACB0D-C1C5-6E28-7D34-EC41C188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CDB626-C7F1-1B8E-98F5-D2C1D86F7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CFAE3E-F8F0-91AA-F86E-1A77FC680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A1964C6-C7FD-38B6-624D-BD93FB529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CC1696B-C796-2272-F579-9269BE296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31FC885-AC7A-970F-211D-629764508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F4D-DD5A-4AA0-84F4-35C369D3B7D1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153072E-0571-B4B6-92EE-B017CA8D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8DB7DF9-C383-A05C-2486-8761B32F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B6A-E5BB-40CD-8145-C7D5BEC9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3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CF433C-468A-F86E-4DB8-FFFF39920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AE0348F-6B37-00C3-4721-2D74D358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F4D-DD5A-4AA0-84F4-35C369D3B7D1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4992F6B-69D6-F8CC-00B6-D5E1E7AD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9534BA0-DE97-1A1D-E54F-9147AFCA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B6A-E5BB-40CD-8145-C7D5BEC9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5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BECED87-E4E2-AFA9-67B3-88F963B2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F4D-DD5A-4AA0-84F4-35C369D3B7D1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865059B-570C-C197-7CF0-9A7FF57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BC227A7-F7F3-2473-2984-AD31B4B2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B6A-E5BB-40CD-8145-C7D5BEC9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3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DB9C79-A7EF-9932-48D2-C73E44BD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50C8E0-81A4-814A-B096-FED39698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DDA7310-65E3-F273-1CEE-9A3D54F9F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ABAE0A2-66C8-F687-BAD6-B65C06EE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F4D-DD5A-4AA0-84F4-35C369D3B7D1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6CF251E-B78E-CFBA-C889-FBBEB3FE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2A45F73-C01E-6772-0D8E-67132732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B6A-E5BB-40CD-8145-C7D5BEC9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A36DFA-4D1E-711F-910B-A2C528E1F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DDBAB9A-7EE7-0052-3637-F39D2BF0B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0A981CD-1301-52EA-B538-53D2D585D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20A40DB-A8AE-62D8-C289-E30D87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FF4D-DD5A-4AA0-84F4-35C369D3B7D1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6EEE05-4BB1-8FE1-6096-0D443D45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B933C63-E346-AE2D-A2DF-3243BECAE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5EB6A-E5BB-40CD-8145-C7D5BEC9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7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A2CDDD5-F91C-420D-3A67-5DDF48685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538CF6-68BC-F89C-A270-46E3AF53D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D00C1E-E847-03AB-CAD9-A31B9967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4FF4D-DD5A-4AA0-84F4-35C369D3B7D1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D83C0F-ACCF-6317-68B5-01E4F08F8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773C86-1715-8215-B408-E088B449B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5EB6A-E5BB-40CD-8145-C7D5BEC9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treskiler.pl/granice-w-relacjach-jak-je-stawiac-by-zmniejszyc-codzienny-str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zemocometr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2E4E242-0405-4537-B92D-6BE371A50C43}"/>
              </a:ext>
            </a:extLst>
          </p:cNvPr>
          <p:cNvGrpSpPr/>
          <p:nvPr/>
        </p:nvGrpSpPr>
        <p:grpSpPr>
          <a:xfrm>
            <a:off x="491985" y="6006549"/>
            <a:ext cx="1827288" cy="751522"/>
            <a:chOff x="8553203" y="-50438"/>
            <a:chExt cx="3590421" cy="14766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04DA3D7-2830-4CDA-BFA4-192142418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3" b="1223"/>
            <a:stretch/>
          </p:blipFill>
          <p:spPr>
            <a:xfrm>
              <a:off x="8553203" y="-1"/>
              <a:ext cx="1396825" cy="1413742"/>
            </a:xfrm>
            <a:prstGeom prst="rect">
              <a:avLst/>
            </a:prstGeom>
          </p:spPr>
        </p:pic>
        <p:pic>
          <p:nvPicPr>
            <p:cNvPr id="5" name="Picture 4" descr="Shape, arrow&#10;&#10;Description automatically generated">
              <a:extLst>
                <a:ext uri="{FF2B5EF4-FFF2-40B4-BE49-F238E27FC236}">
                  <a16:creationId xmlns:a16="http://schemas.microsoft.com/office/drawing/2014/main" id="{FE1B10D3-806D-4B69-9307-F50F28315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6" r="1" b="1"/>
            <a:stretch/>
          </p:blipFill>
          <p:spPr>
            <a:xfrm>
              <a:off x="10684634" y="-50438"/>
              <a:ext cx="1458990" cy="147665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DF3022F-131F-4B49-92B9-EA6173026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906" y="2554526"/>
            <a:ext cx="11418836" cy="11762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3036E7-9538-4895-A53A-75DB65CE9F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75"/>
          <a:stretch/>
        </p:blipFill>
        <p:spPr>
          <a:xfrm>
            <a:off x="416794" y="149820"/>
            <a:ext cx="3149011" cy="100679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930F2F-F7EC-4B70-BB9E-651CC0BB7CC8}"/>
              </a:ext>
            </a:extLst>
          </p:cNvPr>
          <p:cNvCxnSpPr>
            <a:cxnSpLocks/>
          </p:cNvCxnSpPr>
          <p:nvPr/>
        </p:nvCxnSpPr>
        <p:spPr>
          <a:xfrm>
            <a:off x="423906" y="5735319"/>
            <a:ext cx="114188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8203D9-E8F9-4D22-B8BC-6B00E4734F8F}"/>
              </a:ext>
            </a:extLst>
          </p:cNvPr>
          <p:cNvCxnSpPr>
            <a:cxnSpLocks/>
          </p:cNvCxnSpPr>
          <p:nvPr/>
        </p:nvCxnSpPr>
        <p:spPr>
          <a:xfrm>
            <a:off x="9046255" y="5735319"/>
            <a:ext cx="0" cy="10166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 de texte 2">
            <a:extLst>
              <a:ext uri="{FF2B5EF4-FFF2-40B4-BE49-F238E27FC236}">
                <a16:creationId xmlns:a16="http://schemas.microsoft.com/office/drawing/2014/main" id="{F4E3CC45-3D59-4FBA-A504-CF1EF8349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94" y="5777222"/>
            <a:ext cx="2471549" cy="2114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pl-PL" sz="1100" cap="small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Projekt realizowany przez:</a:t>
            </a:r>
            <a:endParaRPr lang="fr-FR" sz="2000" cap="small" dirty="0">
              <a:solidFill>
                <a:prstClr val="black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Zone de texte 2">
            <a:extLst>
              <a:ext uri="{FF2B5EF4-FFF2-40B4-BE49-F238E27FC236}">
                <a16:creationId xmlns:a16="http://schemas.microsoft.com/office/drawing/2014/main" id="{3143BDAE-BEFF-483D-8FCA-CBC0285A8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4355" y="5778149"/>
            <a:ext cx="2758387" cy="93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pl-PL" sz="1050" dirty="0">
                <a:solidFill>
                  <a:prstClr val="black"/>
                </a:solidFill>
                <a:latin typeface="Arial Nova" panose="020B0604020202020204" pitchFamily="34" charset="0"/>
                <a:ea typeface="Arial" panose="020B0604020202020204" pitchFamily="34" charset="0"/>
              </a:rPr>
              <a:t>Projekt finansowany przez Islandię, Liechtenstein i Norwegię z Funduszy EOG i Funduszy Norweskich w ramach Programu Aktywni Obywatele – Fundusz Regionalny.</a:t>
            </a:r>
            <a:endParaRPr lang="fr-FR" dirty="0">
              <a:solidFill>
                <a:prstClr val="black"/>
              </a:solidFill>
              <a:latin typeface="Arial Nova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36DDFA-48F2-43B7-B1F2-4FABEE4659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906" y="3806994"/>
            <a:ext cx="11408958" cy="6735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A84A86-D7ED-41FC-A089-0E5578E11E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6" t="36207" r="-66"/>
          <a:stretch/>
        </p:blipFill>
        <p:spPr>
          <a:xfrm>
            <a:off x="8873472" y="514350"/>
            <a:ext cx="2901734" cy="642262"/>
          </a:xfrm>
          <a:prstGeom prst="rect">
            <a:avLst/>
          </a:prstGeom>
        </p:spPr>
      </p:pic>
      <p:sp>
        <p:nvSpPr>
          <p:cNvPr id="22" name="Zone de texte 2">
            <a:extLst>
              <a:ext uri="{FF2B5EF4-FFF2-40B4-BE49-F238E27FC236}">
                <a16:creationId xmlns:a16="http://schemas.microsoft.com/office/drawing/2014/main" id="{445A31B2-9263-4DCC-9177-514824E8F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93" y="4718699"/>
            <a:ext cx="11418836" cy="9823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cap="smal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KONSPEKT LEKCJI - PREZENTACJA</a:t>
            </a:r>
          </a:p>
          <a:p>
            <a:pPr algn="ctr">
              <a:spcAft>
                <a:spcPts val="600"/>
              </a:spcAft>
            </a:pPr>
            <a:r>
              <a:rPr lang="pl-PL" sz="1600" cap="smal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18.05.2022</a:t>
            </a:r>
          </a:p>
          <a:p>
            <a:pPr algn="ctr">
              <a:spcAft>
                <a:spcPts val="1200"/>
              </a:spcAft>
            </a:pPr>
            <a:r>
              <a:rPr lang="pl-PL" sz="1600" b="1" cap="smal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Marika Gronowska</a:t>
            </a:r>
            <a:endParaRPr lang="fr-FR" sz="1600" b="1" cap="small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NIJKA 20 CM skala w centymetrach 9655744719 - Allegro.pl">
            <a:extLst>
              <a:ext uri="{FF2B5EF4-FFF2-40B4-BE49-F238E27FC236}">
                <a16:creationId xmlns:a16="http://schemas.microsoft.com/office/drawing/2014/main" id="{81048DC0-C014-86CF-D1B7-4AFFD7D9EF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15058"/>
            <a:ext cx="10515600" cy="377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16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5E32991-63D7-F091-6AC4-0CB1AE692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6957"/>
            <a:ext cx="9912096" cy="3444240"/>
          </a:xfr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B152F28D-292D-4C4E-2F36-004D473D2943}"/>
              </a:ext>
            </a:extLst>
          </p:cNvPr>
          <p:cNvSpPr/>
          <p:nvPr/>
        </p:nvSpPr>
        <p:spPr>
          <a:xfrm>
            <a:off x="1132114" y="4711337"/>
            <a:ext cx="1689463" cy="59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67F1261-FD54-0B7D-2CFC-FC7FBF4E73F6}"/>
              </a:ext>
            </a:extLst>
          </p:cNvPr>
          <p:cNvSpPr/>
          <p:nvPr/>
        </p:nvSpPr>
        <p:spPr>
          <a:xfrm>
            <a:off x="4406537" y="4774180"/>
            <a:ext cx="1689463" cy="59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67F2290-B29B-688B-C5FA-CACA9B2B6DA7}"/>
              </a:ext>
            </a:extLst>
          </p:cNvPr>
          <p:cNvSpPr/>
          <p:nvPr/>
        </p:nvSpPr>
        <p:spPr>
          <a:xfrm>
            <a:off x="8390708" y="4711336"/>
            <a:ext cx="1689463" cy="59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57283ED-B2C0-31F1-EDF8-CA47965FA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877979"/>
            <a:ext cx="8046720" cy="8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5">
            <a:extLst>
              <a:ext uri="{FF2B5EF4-FFF2-40B4-BE49-F238E27FC236}">
                <a16:creationId xmlns:a16="http://schemas.microsoft.com/office/drawing/2014/main" id="{63180CA9-A8FC-5854-CD76-5BA6359FB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2" y="1793966"/>
            <a:ext cx="9912096" cy="3444240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1AA2C53-D713-4F25-A15F-1A5439FD4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82" y="505097"/>
            <a:ext cx="4480636" cy="46155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FE410F-A4EB-F8EF-523D-D42883E3DA85}"/>
              </a:ext>
            </a:extLst>
          </p:cNvPr>
          <p:cNvCxnSpPr>
            <a:cxnSpLocks/>
          </p:cNvCxnSpPr>
          <p:nvPr/>
        </p:nvCxnSpPr>
        <p:spPr>
          <a:xfrm>
            <a:off x="309600" y="1098064"/>
            <a:ext cx="11599013" cy="0"/>
          </a:xfrm>
          <a:prstGeom prst="line">
            <a:avLst/>
          </a:prstGeom>
          <a:ln w="28575">
            <a:solidFill>
              <a:srgbClr val="F15A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94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D9BEEC1-8805-9A3A-F1DD-6C8DFFAEC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3833843"/>
          </a:xfr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7D6F4664-FF12-4292-D99F-29B4A0500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82" y="505097"/>
            <a:ext cx="4480636" cy="4615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AC341D-77CA-55A7-6110-651D64F9AF6E}"/>
              </a:ext>
            </a:extLst>
          </p:cNvPr>
          <p:cNvCxnSpPr>
            <a:cxnSpLocks/>
          </p:cNvCxnSpPr>
          <p:nvPr/>
        </p:nvCxnSpPr>
        <p:spPr>
          <a:xfrm>
            <a:off x="309600" y="1098064"/>
            <a:ext cx="11599013" cy="0"/>
          </a:xfrm>
          <a:prstGeom prst="line">
            <a:avLst/>
          </a:prstGeom>
          <a:ln w="28575">
            <a:solidFill>
              <a:srgbClr val="F15A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7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5465F3-FBFB-791A-2D3D-E9904FC2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Czym</a:t>
            </a:r>
            <a:r>
              <a:rPr lang="en-US" b="1" dirty="0"/>
              <a:t> </a:t>
            </a:r>
            <a:r>
              <a:rPr lang="en-US" b="1" dirty="0" err="1"/>
              <a:t>są</a:t>
            </a:r>
            <a:r>
              <a:rPr lang="en-US" b="1" dirty="0"/>
              <a:t> </a:t>
            </a:r>
            <a:r>
              <a:rPr lang="en-US" b="1" dirty="0" err="1"/>
              <a:t>granice</a:t>
            </a:r>
            <a:r>
              <a:rPr lang="en-US" b="1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7731E3-AAC3-C039-342E-A9B4FC684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407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 algn="just" fontAlgn="base">
              <a:buNone/>
            </a:pPr>
            <a:r>
              <a:rPr lang="pl-PL" b="1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Spójrzmy na te 9 punktów. Granice to:</a:t>
            </a:r>
          </a:p>
          <a:p>
            <a:pPr marL="0" indent="0" algn="just" fontAlgn="base">
              <a:buNone/>
            </a:pPr>
            <a:endParaRPr lang="pl-PL" b="1" i="0" dirty="0">
              <a:solidFill>
                <a:srgbClr val="2B2B2B"/>
              </a:solidFill>
              <a:effectLst/>
              <a:latin typeface="montserrat" panose="00000500000000000000" pitchFamily="2" charset="0"/>
            </a:endParaRPr>
          </a:p>
          <a:p>
            <a:pPr algn="just" fontAlgn="base">
              <a:buFont typeface="+mj-lt"/>
              <a:buAutoNum type="arabicPeriod"/>
            </a:pPr>
            <a:r>
              <a:rPr lang="pl-PL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Emocjonalna i fizyczna przestrzeń między Tobą, a inną osobą,</a:t>
            </a:r>
          </a:p>
          <a:p>
            <a:pPr algn="just" fontAlgn="base">
              <a:buFont typeface="+mj-lt"/>
              <a:buAutoNum type="arabicPeriod"/>
            </a:pPr>
            <a:r>
              <a:rPr lang="pl-PL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Wyznaczona „linia”, której nie pozwolisz nikomu przekroczyć ze względu na złe wspomnienia z przeszłości,</a:t>
            </a:r>
          </a:p>
          <a:p>
            <a:pPr algn="just" fontAlgn="base">
              <a:buFont typeface="+mj-lt"/>
              <a:buAutoNum type="arabicPeriod"/>
            </a:pPr>
            <a:r>
              <a:rPr lang="pl-PL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Ustalony zestaw dobrych praktyk dla Twojego dobrego samopoczucia, który inni muszą uszanować wchodząc z Tobą w relacje,</a:t>
            </a:r>
          </a:p>
          <a:p>
            <a:pPr algn="just" fontAlgn="base">
              <a:buFont typeface="+mj-lt"/>
              <a:buAutoNum type="arabicPeriod"/>
            </a:pPr>
            <a:r>
              <a:rPr lang="pl-PL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Emocjonalna i fizyczna przestrzeń, której potrzebujesz, aby być sobą, bez presji ze strony innych,</a:t>
            </a:r>
          </a:p>
          <a:p>
            <a:pPr algn="just" fontAlgn="base">
              <a:buFont typeface="+mj-lt"/>
              <a:buAutoNum type="arabicPeriod"/>
            </a:pPr>
            <a:r>
              <a:rPr lang="pl-PL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Zdrowy dystans emocjonalny i fizyczny między Tobą, a innymi, który musisz zachować, by nie dać sobą manipulować i nie stać się zależnym od innych,</a:t>
            </a:r>
          </a:p>
          <a:p>
            <a:pPr algn="just" fontAlgn="base">
              <a:buFont typeface="+mj-lt"/>
              <a:buAutoNum type="arabicPeriod"/>
            </a:pPr>
            <a:r>
              <a:rPr lang="pl-PL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Odpowiednia, emocjonalna i fizyczna bliskość, którą musisz zachować, abyś nie stał się zbyt odizolowany lub całkowicie niezależny od innych,</a:t>
            </a:r>
          </a:p>
          <a:p>
            <a:pPr algn="just" fontAlgn="base">
              <a:buFont typeface="+mj-lt"/>
              <a:buAutoNum type="arabicPeriod"/>
            </a:pPr>
            <a:r>
              <a:rPr lang="pl-PL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Zrównoważona przestrzeń ustalona podczas interakcji z innymi, abyś mógł tworzyć relacje nie tracąc swojej tożsamości, wyjątkowości i autonomii w tym procesie,</a:t>
            </a:r>
          </a:p>
          <a:p>
            <a:pPr algn="just" fontAlgn="base">
              <a:buFont typeface="+mj-lt"/>
              <a:buAutoNum type="arabicPeriod"/>
            </a:pPr>
            <a:r>
              <a:rPr lang="pl-PL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Jasno określony zakaz nakładania przez innych ograniczeń na Ciebie lub rozkazywania, jak masz myśleć, czuć lub działać,</a:t>
            </a:r>
          </a:p>
          <a:p>
            <a:pPr algn="just" fontAlgn="base">
              <a:buFont typeface="+mj-lt"/>
              <a:buAutoNum type="arabicPeriod"/>
            </a:pPr>
            <a:r>
              <a:rPr lang="pl-PL" b="0" i="0" dirty="0">
                <a:solidFill>
                  <a:srgbClr val="2B2B2B"/>
                </a:solidFill>
                <a:effectLst/>
                <a:latin typeface="montserrat" panose="00000500000000000000" pitchFamily="2" charset="0"/>
              </a:rPr>
              <a:t>Określona przestrzeń lub zestaw „parametrów”, które czynią Cię wyjątkową, autonomiczną i wolną osobą, mającą swobodę bycia kreatywnym, oryginalnym i specyficznym człowiekiem.</a:t>
            </a:r>
          </a:p>
          <a:p>
            <a:pPr marL="0" indent="0" algn="just" fontAlgn="base">
              <a:buNone/>
            </a:pPr>
            <a:endParaRPr lang="pl-PL" dirty="0">
              <a:solidFill>
                <a:srgbClr val="2B2B2B"/>
              </a:solidFill>
              <a:latin typeface="montserrat" panose="00000500000000000000" pitchFamily="2" charset="0"/>
            </a:endParaRPr>
          </a:p>
          <a:p>
            <a:pPr marL="0" indent="0" algn="just" fontAlgn="base">
              <a:buNone/>
            </a:pPr>
            <a:r>
              <a:rPr lang="pl-PL" sz="1700" dirty="0">
                <a:solidFill>
                  <a:srgbClr val="2B2B2B"/>
                </a:solidFill>
                <a:latin typeface="montserrat" panose="00000500000000000000" pitchFamily="2" charset="0"/>
              </a:rPr>
              <a:t>Źródło: </a:t>
            </a:r>
            <a:r>
              <a:rPr lang="pl-PL" sz="1700" dirty="0">
                <a:solidFill>
                  <a:srgbClr val="2B2B2B"/>
                </a:solidFill>
                <a:latin typeface="montserrat" panose="00000500000000000000" pitchFamily="2" charset="0"/>
                <a:hlinkClick r:id="rId2"/>
              </a:rPr>
              <a:t>https://streskiler.pl/granice-w-relacjach-jak-je-stawiac-by-zmniejszyc-codzienny-stres/</a:t>
            </a:r>
            <a:r>
              <a:rPr lang="pl-PL" sz="1700" dirty="0">
                <a:solidFill>
                  <a:srgbClr val="2B2B2B"/>
                </a:solidFill>
                <a:latin typeface="montserrat" panose="00000500000000000000" pitchFamily="2" charset="0"/>
              </a:rPr>
              <a:t> 12.05.2022</a:t>
            </a:r>
          </a:p>
        </p:txBody>
      </p:sp>
    </p:spTree>
    <p:extLst>
      <p:ext uri="{BB962C8B-B14F-4D97-AF65-F5344CB8AC3E}">
        <p14:creationId xmlns:p14="http://schemas.microsoft.com/office/powerpoint/2010/main" val="48734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id="{AE0EB9B8-6315-41AB-F789-E1765C1C8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30" y="1676001"/>
            <a:ext cx="7604940" cy="2772656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DE0034D-E8F9-7C36-134A-E9D0D7EFC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81" y="777292"/>
            <a:ext cx="1496030" cy="140074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664FDB8-FEA9-1AD1-F351-7D9DDE4C9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548" y="649258"/>
            <a:ext cx="1515087" cy="146744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10D52A7-1051-273B-7A93-561CD80A0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81" y="2465379"/>
            <a:ext cx="1486501" cy="137215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3EC1807-63D9-4830-7C57-108F6191B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4019" y="2497637"/>
            <a:ext cx="1524616" cy="136262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EFAE6C6B-D502-2F6B-FFBF-38602E8635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3076" y="3971349"/>
            <a:ext cx="1505559" cy="1391212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8FBF7F8-8775-C275-31A7-3B6A83247A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549" y="4329538"/>
            <a:ext cx="1486501" cy="134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8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F4E8A49D-2EAE-F532-938F-93CEB8264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065" y="2412087"/>
            <a:ext cx="5873867" cy="301616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398893F-B102-1927-7E21-E970C2F6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2938"/>
          </a:xfrm>
        </p:spPr>
        <p:txBody>
          <a:bodyPr/>
          <a:lstStyle/>
          <a:p>
            <a:r>
              <a:rPr lang="pl-PL" b="1" cap="small" dirty="0">
                <a:solidFill>
                  <a:srgbClr val="F15A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Dowiedz</a:t>
            </a:r>
            <a:r>
              <a:rPr lang="pl-PL" b="1" cap="small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b="1" cap="small" dirty="0">
                <a:solidFill>
                  <a:srgbClr val="F15A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się więcej! </a:t>
            </a:r>
            <a:endParaRPr lang="en-US" b="1" cap="small" dirty="0">
              <a:solidFill>
                <a:srgbClr val="F15A2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E1E47AA-0332-52ED-C9EE-36175DFE4EF2}"/>
              </a:ext>
            </a:extLst>
          </p:cNvPr>
          <p:cNvSpPr txBox="1"/>
          <p:nvPr/>
        </p:nvSpPr>
        <p:spPr>
          <a:xfrm>
            <a:off x="756680" y="5157434"/>
            <a:ext cx="3801754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 cap="small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https://www.przemocometr.org/</a:t>
            </a:r>
            <a:endParaRPr lang="en-US" sz="1700" cap="sm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Obraz 5">
            <a:hlinkClick r:id="rId3"/>
            <a:extLst>
              <a:ext uri="{FF2B5EF4-FFF2-40B4-BE49-F238E27FC236}">
                <a16:creationId xmlns:a16="http://schemas.microsoft.com/office/drawing/2014/main" id="{079AE5FA-508B-C388-6CC7-0C840121C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2" y="4794281"/>
            <a:ext cx="3452790" cy="35567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ACC19D2-A238-D5B2-A16F-239B63F60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68" y="2411810"/>
            <a:ext cx="5484932" cy="1837556"/>
          </a:xfrm>
          <a:prstGeom prst="rect">
            <a:avLst/>
          </a:prstGeom>
        </p:spPr>
      </p:pic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id="{97B9DE6C-955D-4C18-9CBC-3C335CC56951}"/>
              </a:ext>
            </a:extLst>
          </p:cNvPr>
          <p:cNvSpPr/>
          <p:nvPr/>
        </p:nvSpPr>
        <p:spPr>
          <a:xfrm>
            <a:off x="4383952" y="3227362"/>
            <a:ext cx="399921" cy="483935"/>
          </a:xfrm>
          <a:prstGeom prst="upArrow">
            <a:avLst/>
          </a:prstGeom>
          <a:solidFill>
            <a:srgbClr val="F15A2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smal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D1EB49C-EEAB-E7F8-8272-2EDC088110D6}"/>
              </a:ext>
            </a:extLst>
          </p:cNvPr>
          <p:cNvSpPr txBox="1"/>
          <p:nvPr/>
        </p:nvSpPr>
        <p:spPr>
          <a:xfrm>
            <a:off x="3838419" y="3689210"/>
            <a:ext cx="144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cap="small" dirty="0" err="1">
                <a:latin typeface="Verdana" panose="020B0604030504040204" pitchFamily="34" charset="0"/>
                <a:ea typeface="Verdana" panose="020B0604030504040204" pitchFamily="34" charset="0"/>
              </a:rPr>
              <a:t>Like</a:t>
            </a:r>
            <a:r>
              <a:rPr lang="pl-PL" sz="1400" cap="small" dirty="0">
                <a:latin typeface="Verdana" panose="020B0604030504040204" pitchFamily="34" charset="0"/>
                <a:ea typeface="Verdana" panose="020B0604030504040204" pitchFamily="34" charset="0"/>
              </a:rPr>
              <a:t> &amp; </a:t>
            </a:r>
            <a:r>
              <a:rPr lang="pl-PL" sz="1400" cap="small" dirty="0" err="1">
                <a:latin typeface="Verdana" panose="020B0604030504040204" pitchFamily="34" charset="0"/>
                <a:ea typeface="Verdana" panose="020B0604030504040204" pitchFamily="34" charset="0"/>
              </a:rPr>
              <a:t>Follow</a:t>
            </a:r>
            <a:endParaRPr lang="en-US" sz="1400" cap="sm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FD958400-A5B4-1EF0-29AA-1B15BEC1A8E3}"/>
              </a:ext>
            </a:extLst>
          </p:cNvPr>
          <p:cNvSpPr/>
          <p:nvPr/>
        </p:nvSpPr>
        <p:spPr>
          <a:xfrm rot="5400000">
            <a:off x="9394476" y="4986321"/>
            <a:ext cx="399921" cy="483935"/>
          </a:xfrm>
          <a:prstGeom prst="upArrow">
            <a:avLst/>
          </a:prstGeom>
          <a:solidFill>
            <a:srgbClr val="F15A2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smal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7228653-4BA4-4AF5-7C96-E4574D33FE55}"/>
              </a:ext>
            </a:extLst>
          </p:cNvPr>
          <p:cNvSpPr txBox="1"/>
          <p:nvPr/>
        </p:nvSpPr>
        <p:spPr>
          <a:xfrm>
            <a:off x="8203838" y="4878406"/>
            <a:ext cx="1276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cap="small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Like</a:t>
            </a:r>
            <a:r>
              <a:rPr lang="pl-PL" sz="1400" cap="small" dirty="0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&amp; </a:t>
            </a:r>
            <a:r>
              <a:rPr lang="pl-PL" sz="1400" cap="small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Follow</a:t>
            </a:r>
            <a:endParaRPr lang="en-US" sz="1400" cap="small" dirty="0">
              <a:solidFill>
                <a:schemeClr val="accent3">
                  <a:lumMod val="20000"/>
                  <a:lumOff val="8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Strzałka: w górę 19">
            <a:extLst>
              <a:ext uri="{FF2B5EF4-FFF2-40B4-BE49-F238E27FC236}">
                <a16:creationId xmlns:a16="http://schemas.microsoft.com/office/drawing/2014/main" id="{735EBC60-1872-AF10-CBD2-8728FEED0846}"/>
              </a:ext>
            </a:extLst>
          </p:cNvPr>
          <p:cNvSpPr/>
          <p:nvPr/>
        </p:nvSpPr>
        <p:spPr>
          <a:xfrm rot="19613688">
            <a:off x="2582586" y="5596701"/>
            <a:ext cx="399921" cy="483935"/>
          </a:xfrm>
          <a:prstGeom prst="upArrow">
            <a:avLst/>
          </a:prstGeom>
          <a:solidFill>
            <a:srgbClr val="F15A2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small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9C0F6DE-C823-D639-0939-786375FCFD92}"/>
              </a:ext>
            </a:extLst>
          </p:cNvPr>
          <p:cNvSpPr txBox="1"/>
          <p:nvPr/>
        </p:nvSpPr>
        <p:spPr>
          <a:xfrm>
            <a:off x="2966224" y="5904135"/>
            <a:ext cx="144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cap="small" dirty="0">
                <a:latin typeface="Verdana" panose="020B0604030504040204" pitchFamily="34" charset="0"/>
                <a:ea typeface="Verdana" panose="020B0604030504040204" pitchFamily="34" charset="0"/>
              </a:rPr>
              <a:t>Sprawdź nas</a:t>
            </a:r>
            <a:endParaRPr lang="en-US" sz="1400" cap="smal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Brak opisu.">
            <a:extLst>
              <a:ext uri="{FF2B5EF4-FFF2-40B4-BE49-F238E27FC236}">
                <a16:creationId xmlns:a16="http://schemas.microsoft.com/office/drawing/2014/main" id="{36E727A8-F81A-59F4-95B5-544C6A52D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4435" y="1190431"/>
            <a:ext cx="1099690" cy="11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85F547-F603-DAB0-7D43-D89957C5AA6F}"/>
              </a:ext>
            </a:extLst>
          </p:cNvPr>
          <p:cNvCxnSpPr>
            <a:cxnSpLocks/>
          </p:cNvCxnSpPr>
          <p:nvPr/>
        </p:nvCxnSpPr>
        <p:spPr>
          <a:xfrm>
            <a:off x="309600" y="1098064"/>
            <a:ext cx="11599013" cy="0"/>
          </a:xfrm>
          <a:prstGeom prst="line">
            <a:avLst/>
          </a:prstGeom>
          <a:ln w="28575">
            <a:solidFill>
              <a:srgbClr val="F15A2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513A7A-3425-8204-0F0D-E4B3DD3A630D}"/>
              </a:ext>
            </a:extLst>
          </p:cNvPr>
          <p:cNvSpPr txBox="1"/>
          <p:nvPr/>
        </p:nvSpPr>
        <p:spPr>
          <a:xfrm>
            <a:off x="838200" y="1346496"/>
            <a:ext cx="6520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cap="small" dirty="0">
                <a:solidFill>
                  <a:srgbClr val="F15A2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Razem zmierzmy się z przemocą</a:t>
            </a:r>
            <a:endParaRPr lang="en-GB" sz="2800" b="1" cap="small" dirty="0">
              <a:solidFill>
                <a:srgbClr val="F15A22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10853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270</Words>
  <Application>Microsoft Office PowerPoint</Application>
  <PresentationFormat>Panoramiczny</PresentationFormat>
  <Paragraphs>25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Arial Nova</vt:lpstr>
      <vt:lpstr>Calibri</vt:lpstr>
      <vt:lpstr>Calibri Light</vt:lpstr>
      <vt:lpstr>montserrat</vt:lpstr>
      <vt:lpstr>Verdana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Czym są granice?</vt:lpstr>
      <vt:lpstr>Prezentacja programu PowerPoint</vt:lpstr>
      <vt:lpstr>Dowiedz się więcej!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Marika Gronowska</dc:creator>
  <cp:lastModifiedBy>Marika Gronowska</cp:lastModifiedBy>
  <cp:revision>13</cp:revision>
  <dcterms:created xsi:type="dcterms:W3CDTF">2022-05-12T18:25:05Z</dcterms:created>
  <dcterms:modified xsi:type="dcterms:W3CDTF">2022-07-10T20:07:21Z</dcterms:modified>
</cp:coreProperties>
</file>